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333" r:id="rId2"/>
    <p:sldId id="304" r:id="rId3"/>
    <p:sldId id="305" r:id="rId4"/>
    <p:sldId id="316" r:id="rId5"/>
    <p:sldId id="308" r:id="rId6"/>
    <p:sldId id="317" r:id="rId7"/>
    <p:sldId id="331" r:id="rId8"/>
    <p:sldId id="311" r:id="rId9"/>
    <p:sldId id="318" r:id="rId10"/>
    <p:sldId id="329" r:id="rId11"/>
    <p:sldId id="319" r:id="rId12"/>
  </p:sldIdLst>
  <p:sldSz cx="8959850" cy="50403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28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9B0"/>
    <a:srgbClr val="0096AD"/>
    <a:srgbClr val="E8E8E7"/>
    <a:srgbClr val="C6D486"/>
    <a:srgbClr val="EC7847"/>
    <a:srgbClr val="FDEED2"/>
    <a:srgbClr val="F3F2A7"/>
    <a:srgbClr val="0095AC"/>
    <a:srgbClr val="0098AF"/>
    <a:srgbClr val="765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3372" autoAdjust="0"/>
  </p:normalViewPr>
  <p:slideViewPr>
    <p:cSldViewPr snapToGrid="0">
      <p:cViewPr varScale="1">
        <p:scale>
          <a:sx n="129" d="100"/>
          <a:sy n="129" d="100"/>
        </p:scale>
        <p:origin x="1350" y="120"/>
      </p:cViewPr>
      <p:guideLst>
        <p:guide orient="horz" pos="1588"/>
        <p:guide pos="28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5555" tIns="47779" rIns="95555" bIns="47779" rtlCol="0"/>
          <a:lstStyle>
            <a:lvl1pPr algn="l">
              <a:defRPr sz="1300"/>
            </a:lvl1pPr>
          </a:lstStyle>
          <a:p>
            <a:r>
              <a:rPr lang="de-DE" smtClean="0"/>
              <a:t>Sei So Frei-Adventsammlung 2021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5555" tIns="47779" rIns="95555" bIns="47779" rtlCol="0"/>
          <a:lstStyle>
            <a:lvl1pPr algn="r">
              <a:defRPr sz="1300"/>
            </a:lvl1pPr>
          </a:lstStyle>
          <a:p>
            <a:fld id="{02C1BC63-9DF0-47B8-A00A-2DE922EE6DC2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0095"/>
            <a:ext cx="2945659" cy="498134"/>
          </a:xfrm>
          <a:prstGeom prst="rect">
            <a:avLst/>
          </a:prstGeom>
        </p:spPr>
        <p:txBody>
          <a:bodyPr vert="horz" lIns="95555" tIns="47779" rIns="95555" bIns="47779" rtlCol="0" anchor="b"/>
          <a:lstStyle>
            <a:lvl1pPr algn="l">
              <a:defRPr sz="1300"/>
            </a:lvl1pPr>
          </a:lstStyle>
          <a:p>
            <a:r>
              <a:rPr lang="de-DE" smtClean="0"/>
              <a:t>SEI SO FREI-Adventsammlung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8134"/>
          </a:xfrm>
          <a:prstGeom prst="rect">
            <a:avLst/>
          </a:prstGeom>
        </p:spPr>
        <p:txBody>
          <a:bodyPr vert="horz" lIns="95555" tIns="47779" rIns="95555" bIns="47779" rtlCol="0" anchor="b"/>
          <a:lstStyle>
            <a:lvl1pPr algn="r">
              <a:defRPr sz="1300"/>
            </a:lvl1pPr>
          </a:lstStyle>
          <a:p>
            <a:fld id="{2D25E0E4-0221-44D8-8B59-659EAA0D2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4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5555" tIns="47779" rIns="95555" bIns="47779" rtlCol="0"/>
          <a:lstStyle>
            <a:lvl1pPr algn="l">
              <a:defRPr sz="1300"/>
            </a:lvl1pPr>
          </a:lstStyle>
          <a:p>
            <a:r>
              <a:rPr lang="de-DE" smtClean="0"/>
              <a:t>Sei So Frei-Adventsammlung 2021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5555" tIns="47779" rIns="95555" bIns="47779" rtlCol="0"/>
          <a:lstStyle>
            <a:lvl1pPr algn="r">
              <a:defRPr sz="1300"/>
            </a:lvl1pPr>
          </a:lstStyle>
          <a:p>
            <a:fld id="{9C79B3C0-FF4B-4A9E-8F68-E00BC6F69CD7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9" rIns="95555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555" tIns="47779" rIns="95555" bIns="4777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5"/>
            <a:ext cx="3140306" cy="498134"/>
          </a:xfrm>
          <a:prstGeom prst="rect">
            <a:avLst/>
          </a:prstGeom>
        </p:spPr>
        <p:txBody>
          <a:bodyPr vert="horz" lIns="95555" tIns="47779" rIns="95555" bIns="47779" rtlCol="0" anchor="b"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SEI SO FREI-Adventsammlung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8134"/>
          </a:xfrm>
          <a:prstGeom prst="rect">
            <a:avLst/>
          </a:prstGeom>
        </p:spPr>
        <p:txBody>
          <a:bodyPr vert="horz" lIns="95555" tIns="47779" rIns="95555" bIns="47779" rtlCol="0" anchor="b"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18909D-C73E-48B5-AB5A-71126453202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931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9374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9687" algn="l" defTabSz="739374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39374" algn="l" defTabSz="739374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09062" algn="l" defTabSz="739374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478749" algn="l" defTabSz="739374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848436" algn="l" defTabSz="739374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6pPr>
    <a:lvl7pPr marL="2218123" algn="l" defTabSz="739374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7pPr>
    <a:lvl8pPr marL="2587811" algn="l" defTabSz="739374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8pPr>
    <a:lvl9pPr marL="2957498" algn="l" defTabSz="739374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66669"/>
            <a:ext cx="3897177" cy="3887807"/>
          </a:xfrm>
        </p:spPr>
        <p:txBody>
          <a:bodyPr/>
          <a:lstStyle/>
          <a:p>
            <a:r>
              <a:rPr lang="de-DE" sz="1100" b="1" dirty="0"/>
              <a:t>„Stern der Hoffnung“ - Sei So Frei-Adventsammlung 2021</a:t>
            </a:r>
          </a:p>
          <a:p>
            <a:pPr defTabSz="734942"/>
            <a:endParaRPr lang="de-DE" sz="1100" dirty="0"/>
          </a:p>
          <a:p>
            <a:pPr defTabSz="734942"/>
            <a:r>
              <a:rPr lang="de-DE" sz="1100" dirty="0"/>
              <a:t>Für sauberes Wasser in Tansania.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6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5" y="5055953"/>
            <a:ext cx="3897176" cy="3909238"/>
          </a:xfrm>
        </p:spPr>
        <p:txBody>
          <a:bodyPr/>
          <a:lstStyle/>
          <a:p>
            <a:r>
              <a:rPr lang="de-DE" b="1" dirty="0"/>
              <a:t>Bild 9: Spendenaufruf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Nutzen wir unsere Freiheit und unterstützen wir die Familien </a:t>
            </a:r>
          </a:p>
          <a:p>
            <a:r>
              <a:rPr lang="de-DE" dirty="0"/>
              <a:t>im Busch auf ihrem Weg in ein menschenwürdiges Leben, </a:t>
            </a:r>
          </a:p>
          <a:p>
            <a:r>
              <a:rPr lang="de-DE" dirty="0"/>
              <a:t>indem genug und sauberes Trinkwasser für sie da ist.</a:t>
            </a:r>
          </a:p>
          <a:p>
            <a:endParaRPr lang="de-DE" dirty="0"/>
          </a:p>
          <a:p>
            <a:r>
              <a:rPr lang="de-DE" dirty="0"/>
              <a:t>&gt;&gt; Mit 10 Euro schenken Sie einer Familie in Tansania </a:t>
            </a:r>
          </a:p>
          <a:p>
            <a:r>
              <a:rPr lang="de-DE" dirty="0"/>
              <a:t>Trinkwasser für 1 Woche.</a:t>
            </a:r>
          </a:p>
          <a:p>
            <a:endParaRPr lang="de-DE" dirty="0"/>
          </a:p>
          <a:p>
            <a:r>
              <a:rPr lang="de-DE" dirty="0"/>
              <a:t>&gt;&gt; Mit 90 Euro ermöglichen Sie beim Bau eines Brunnens </a:t>
            </a:r>
          </a:p>
          <a:p>
            <a:r>
              <a:rPr lang="de-DE" dirty="0"/>
              <a:t>1 Meter tief zu bohren.</a:t>
            </a:r>
          </a:p>
          <a:p>
            <a:endParaRPr lang="de-DE" dirty="0"/>
          </a:p>
          <a:p>
            <a:r>
              <a:rPr lang="de-DE" dirty="0"/>
              <a:t>&gt;&gt; Mit 210 Euro finanzieren Sie ein 400 Watt-Solarmodul.</a:t>
            </a:r>
          </a:p>
          <a:p>
            <a:endParaRPr lang="de-DE" dirty="0"/>
          </a:p>
          <a:p>
            <a:r>
              <a:rPr lang="de-DE" dirty="0"/>
              <a:t>&gt;&gt; Mit 1.450 Euro schenken Sie einem Dorf </a:t>
            </a:r>
          </a:p>
          <a:p>
            <a:r>
              <a:rPr lang="de-DE" dirty="0"/>
              <a:t>die mechanische Handpumpe für einen Brunnen.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02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55953"/>
            <a:ext cx="3888468" cy="3909238"/>
          </a:xfrm>
        </p:spPr>
        <p:txBody>
          <a:bodyPr/>
          <a:lstStyle/>
          <a:p>
            <a:r>
              <a:rPr lang="de-DE" b="1" dirty="0" smtClean="0"/>
              <a:t>Bild 10: Danke</a:t>
            </a:r>
          </a:p>
          <a:p>
            <a:endParaRPr lang="de-DE" dirty="0" smtClean="0"/>
          </a:p>
          <a:p>
            <a:r>
              <a:rPr lang="de-DE" dirty="0"/>
              <a:t>Wir sind überzeugt davon, dass ein Leben in Würde und </a:t>
            </a:r>
          </a:p>
          <a:p>
            <a:r>
              <a:rPr lang="de-DE" dirty="0"/>
              <a:t>Freiheit für die Familien im Bezirk </a:t>
            </a:r>
            <a:r>
              <a:rPr lang="de-DE" dirty="0" err="1"/>
              <a:t>Rorya</a:t>
            </a:r>
            <a:r>
              <a:rPr lang="de-DE" dirty="0"/>
              <a:t> möglich ist. </a:t>
            </a:r>
          </a:p>
          <a:p>
            <a:r>
              <a:rPr lang="de-DE" dirty="0"/>
              <a:t>Machen wir die Welt </a:t>
            </a:r>
            <a:r>
              <a:rPr lang="de-DE" dirty="0" smtClean="0"/>
              <a:t>gemeinsam </a:t>
            </a:r>
            <a:r>
              <a:rPr lang="de-DE" dirty="0"/>
              <a:t>ein Stück gerechter.</a:t>
            </a:r>
          </a:p>
          <a:p>
            <a:r>
              <a:rPr lang="de-DE" dirty="0"/>
              <a:t>Vielen Dank für Ihre Unterstützung bei der heurigen</a:t>
            </a:r>
          </a:p>
          <a:p>
            <a:r>
              <a:rPr lang="de-DE" dirty="0"/>
              <a:t>Sei So Frei-Adventsammlung!</a:t>
            </a:r>
          </a:p>
          <a:p>
            <a:endParaRPr lang="de-DE" dirty="0"/>
          </a:p>
          <a:p>
            <a:r>
              <a:rPr lang="de-DE" dirty="0"/>
              <a:t>© Sei So Frei OÖ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16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5" y="5038248"/>
            <a:ext cx="3888467" cy="2976708"/>
          </a:xfrm>
        </p:spPr>
        <p:txBody>
          <a:bodyPr/>
          <a:lstStyle/>
          <a:p>
            <a:r>
              <a:rPr lang="de-DE" b="1" dirty="0"/>
              <a:t>Bild 1: Rückblick Adventsammlung 2020 </a:t>
            </a:r>
          </a:p>
          <a:p>
            <a:r>
              <a:rPr lang="de-AT" dirty="0"/>
              <a:t> </a:t>
            </a:r>
            <a:endParaRPr lang="de-DE" dirty="0"/>
          </a:p>
          <a:p>
            <a:r>
              <a:rPr lang="de-AT" dirty="0"/>
              <a:t>Glücklich kochende Frauen/glückliche Familien in Guatemala</a:t>
            </a:r>
            <a:endParaRPr lang="de-DE" dirty="0"/>
          </a:p>
          <a:p>
            <a:r>
              <a:rPr lang="de-AT" dirty="0"/>
              <a:t> </a:t>
            </a:r>
            <a:endParaRPr lang="de-DE" dirty="0"/>
          </a:p>
          <a:p>
            <a:r>
              <a:rPr lang="de-AT" dirty="0"/>
              <a:t>Liebe Pfarrgemeinde!</a:t>
            </a:r>
            <a:endParaRPr lang="de-DE" dirty="0"/>
          </a:p>
          <a:p>
            <a:r>
              <a:rPr lang="de-DE" dirty="0"/>
              <a:t>Mit Ihrer Hilfe </a:t>
            </a:r>
            <a:r>
              <a:rPr lang="de-AT" dirty="0"/>
              <a:t>bei der letzten Adventsammlung konnten wir </a:t>
            </a:r>
          </a:p>
          <a:p>
            <a:r>
              <a:rPr lang="de-AT" dirty="0"/>
              <a:t>den Familien</a:t>
            </a:r>
            <a:r>
              <a:rPr lang="de-DE" dirty="0"/>
              <a:t> </a:t>
            </a:r>
            <a:r>
              <a:rPr lang="de-AT" dirty="0"/>
              <a:t>in Guatemala, in der Gemeinde </a:t>
            </a:r>
            <a:r>
              <a:rPr lang="de-AT" dirty="0" err="1"/>
              <a:t>Joyabaj</a:t>
            </a:r>
            <a:r>
              <a:rPr lang="de-AT" dirty="0"/>
              <a:t> mit dem </a:t>
            </a:r>
          </a:p>
          <a:p>
            <a:r>
              <a:rPr lang="de-AT" dirty="0"/>
              <a:t>Bau von Holzsparöfen helfen. </a:t>
            </a:r>
            <a:r>
              <a:rPr lang="de-DE" dirty="0"/>
              <a:t>Die enorme gesundheitliche</a:t>
            </a:r>
          </a:p>
          <a:p>
            <a:r>
              <a:rPr lang="de-DE" dirty="0"/>
              <a:t>Belastung durch Rauch und Ruß aus den offenen </a:t>
            </a:r>
            <a:r>
              <a:rPr lang="de-DE" dirty="0" err="1"/>
              <a:t>Feuerste</a:t>
            </a:r>
            <a:r>
              <a:rPr lang="de-DE" dirty="0"/>
              <a:t>-</a:t>
            </a:r>
          </a:p>
          <a:p>
            <a:r>
              <a:rPr lang="de-DE" dirty="0" err="1"/>
              <a:t>len</a:t>
            </a:r>
            <a:r>
              <a:rPr lang="de-DE" dirty="0"/>
              <a:t> gehört für viele Frauen und Kinder in den Bergdörfern </a:t>
            </a:r>
          </a:p>
          <a:p>
            <a:r>
              <a:rPr lang="de-DE" dirty="0" err="1"/>
              <a:t>Joyabajs</a:t>
            </a:r>
            <a:r>
              <a:rPr lang="de-DE" dirty="0"/>
              <a:t> nun der Vergangenheit an. Trotz Corona-Pandemie </a:t>
            </a:r>
          </a:p>
          <a:p>
            <a:r>
              <a:rPr lang="de-DE" dirty="0"/>
              <a:t>und der damit einhergehenden Restriktionen und Schwierig-</a:t>
            </a:r>
          </a:p>
          <a:p>
            <a:r>
              <a:rPr lang="de-DE" dirty="0" err="1"/>
              <a:t>keiten</a:t>
            </a:r>
            <a:r>
              <a:rPr lang="de-DE" dirty="0"/>
              <a:t> konnte unsere Partnerorganisation ADICO das Projekt </a:t>
            </a:r>
          </a:p>
          <a:p>
            <a:r>
              <a:rPr lang="de-DE" dirty="0"/>
              <a:t>erfolgreich umsetzen und seit Dezember schon über 300 </a:t>
            </a:r>
          </a:p>
          <a:p>
            <a:r>
              <a:rPr lang="de-DE" dirty="0"/>
              <a:t>Holzsparöfen bauen.</a:t>
            </a:r>
          </a:p>
          <a:p>
            <a:r>
              <a:rPr lang="de-AT" dirty="0"/>
              <a:t> </a:t>
            </a:r>
            <a:endParaRPr lang="de-DE" dirty="0"/>
          </a:p>
          <a:p>
            <a:r>
              <a:rPr lang="de-AT" dirty="0"/>
              <a:t>Danke für Ihre Unterstützung!</a:t>
            </a:r>
            <a:endParaRPr lang="de-DE" dirty="0"/>
          </a:p>
          <a:p>
            <a:endParaRPr lang="de-AT" dirty="0"/>
          </a:p>
          <a:p>
            <a:endParaRPr lang="de-AT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B00B-7615-4333-9B5C-A5F1A381BF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55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55953"/>
            <a:ext cx="3897175" cy="3909238"/>
          </a:xfrm>
        </p:spPr>
        <p:txBody>
          <a:bodyPr/>
          <a:lstStyle/>
          <a:p>
            <a:r>
              <a:rPr lang="de-DE" b="1" dirty="0"/>
              <a:t>Bild 2: Landkarte Tansania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Heuer leuchtet der „Stern der Hoffnung“ im Advent für </a:t>
            </a:r>
          </a:p>
          <a:p>
            <a:r>
              <a:rPr lang="de-DE" dirty="0"/>
              <a:t>Tansania. Das ostafrikanische Land zählt zu den ärmsten </a:t>
            </a:r>
          </a:p>
          <a:p>
            <a:r>
              <a:rPr lang="de-DE" dirty="0"/>
              <a:t>Ländern der Welt. Die Hälfte der Bevölkerung lebt von </a:t>
            </a:r>
          </a:p>
          <a:p>
            <a:r>
              <a:rPr lang="de-DE" dirty="0"/>
              <a:t>weniger als € 1,90 am Tag. 42% der Kinder sind unter- </a:t>
            </a:r>
          </a:p>
          <a:p>
            <a:r>
              <a:rPr lang="de-DE" dirty="0"/>
              <a:t>oder mangelernährt und rund 5% der Erwachsenen sind </a:t>
            </a:r>
          </a:p>
          <a:p>
            <a:r>
              <a:rPr lang="de-DE" dirty="0"/>
              <a:t>HIV-positiv. Seit mittlerweile über 20 Jahren unterstützt </a:t>
            </a:r>
          </a:p>
          <a:p>
            <a:r>
              <a:rPr lang="de-DE" dirty="0"/>
              <a:t>Sei So Frei die Familien im Busch in der Region Mara, </a:t>
            </a:r>
          </a:p>
          <a:p>
            <a:r>
              <a:rPr lang="de-DE" dirty="0"/>
              <a:t>östlich vom Viktoriasee.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B00B-7615-4333-9B5C-A5F1A381BF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3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55953"/>
            <a:ext cx="3879759" cy="3909238"/>
          </a:xfrm>
        </p:spPr>
        <p:txBody>
          <a:bodyPr/>
          <a:lstStyle/>
          <a:p>
            <a:r>
              <a:rPr lang="de-DE" b="1" dirty="0"/>
              <a:t>Bild 3: Projektgebiet im Bezirk </a:t>
            </a:r>
            <a:r>
              <a:rPr lang="de-DE" b="1" dirty="0" err="1"/>
              <a:t>Rorya</a:t>
            </a:r>
            <a:r>
              <a:rPr lang="de-DE" b="1" dirty="0"/>
              <a:t>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Inmitten wunderschöner Landschaft, jedoch großer Armut </a:t>
            </a:r>
          </a:p>
          <a:p>
            <a:r>
              <a:rPr lang="de-DE" dirty="0"/>
              <a:t>leben die Familien in weitverstreuten Dörfern im Busch.</a:t>
            </a:r>
          </a:p>
          <a:p>
            <a:r>
              <a:rPr lang="de-DE" dirty="0"/>
              <a:t>Strom und Trinkwasser sind Mangelware, der </a:t>
            </a:r>
          </a:p>
          <a:p>
            <a:r>
              <a:rPr lang="de-DE" dirty="0"/>
              <a:t>Alltag dort ist hart. Die monatelangen, teils sogar jahrelangen </a:t>
            </a:r>
            <a:r>
              <a:rPr lang="de-DE" dirty="0" smtClean="0"/>
              <a:t>Dürreperioden </a:t>
            </a:r>
            <a:r>
              <a:rPr lang="de-DE" dirty="0"/>
              <a:t>in der Region Mara vernichten Ernten und </a:t>
            </a:r>
            <a:r>
              <a:rPr lang="de-DE" dirty="0" smtClean="0"/>
              <a:t>Saatgut</a:t>
            </a:r>
            <a:r>
              <a:rPr lang="de-DE" dirty="0"/>
              <a:t>, lassen Wasser­stellen vertrocknen, Menschen </a:t>
            </a:r>
            <a:r>
              <a:rPr lang="de-DE" dirty="0" smtClean="0"/>
              <a:t>verhungern </a:t>
            </a:r>
            <a:r>
              <a:rPr lang="de-DE" dirty="0"/>
              <a:t>und Kinder krank werden. Das immer extremere </a:t>
            </a:r>
            <a:r>
              <a:rPr lang="de-DE" dirty="0" smtClean="0"/>
              <a:t>Klima </a:t>
            </a:r>
            <a:r>
              <a:rPr lang="de-DE" dirty="0"/>
              <a:t>trifft besonders die bitterarmen Menschen. 85% der </a:t>
            </a:r>
            <a:r>
              <a:rPr lang="de-DE" dirty="0" smtClean="0"/>
              <a:t>Familien </a:t>
            </a:r>
            <a:r>
              <a:rPr lang="de-DE" dirty="0"/>
              <a:t>können nur essen, was sie ernten, und wenn es </a:t>
            </a:r>
            <a:r>
              <a:rPr lang="de-DE" dirty="0" smtClean="0"/>
              <a:t>keine </a:t>
            </a:r>
            <a:r>
              <a:rPr lang="de-DE" dirty="0"/>
              <a:t>Ernte gibt, gibt es nichts zu essen. </a:t>
            </a:r>
          </a:p>
          <a:p>
            <a:pPr defTabSz="713200">
              <a:defRPr/>
            </a:pPr>
            <a:endParaRPr lang="de-DE" sz="1100" dirty="0"/>
          </a:p>
          <a:p>
            <a:endParaRPr lang="de-DE" sz="11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17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5" y="5055953"/>
            <a:ext cx="3897176" cy="3909238"/>
          </a:xfrm>
        </p:spPr>
        <p:txBody>
          <a:bodyPr/>
          <a:lstStyle/>
          <a:p>
            <a:r>
              <a:rPr lang="de-DE" sz="1100" b="1" dirty="0"/>
              <a:t>Bild 4: Die tägliche Suche nach Wasser</a:t>
            </a:r>
          </a:p>
          <a:p>
            <a:r>
              <a:rPr lang="de-DE" sz="1100" dirty="0"/>
              <a:t> </a:t>
            </a:r>
          </a:p>
          <a:p>
            <a:r>
              <a:rPr lang="de-DE" sz="1100" dirty="0"/>
              <a:t>Während wir morgens noch schlafen, sind häufig Frauen und </a:t>
            </a:r>
            <a:r>
              <a:rPr lang="de-DE" sz="1100" dirty="0" smtClean="0"/>
              <a:t>Kinder </a:t>
            </a:r>
            <a:r>
              <a:rPr lang="de-DE" sz="1100" dirty="0"/>
              <a:t>schon stundenlang unterwegs zu kilometer­weit </a:t>
            </a:r>
            <a:r>
              <a:rPr lang="de-DE" sz="1100" dirty="0" smtClean="0"/>
              <a:t>entfernten </a:t>
            </a:r>
            <a:r>
              <a:rPr lang="de-DE" sz="1100" dirty="0"/>
              <a:t>Wasserstellen und -löchern. Zu Fuß oder auf dem Rad, </a:t>
            </a:r>
            <a:r>
              <a:rPr lang="de-DE" sz="1100" dirty="0" smtClean="0"/>
              <a:t>vollbepackt mit </a:t>
            </a:r>
            <a:r>
              <a:rPr lang="de-DE" sz="1100" dirty="0"/>
              <a:t>Wasserbehältern. </a:t>
            </a:r>
            <a:r>
              <a:rPr lang="de-DE" sz="1100" dirty="0" smtClean="0"/>
              <a:t>Das </a:t>
            </a:r>
            <a:r>
              <a:rPr lang="de-DE" sz="1100" dirty="0"/>
              <a:t>Wasser an </a:t>
            </a:r>
            <a:r>
              <a:rPr lang="de-DE" sz="1100" dirty="0" smtClean="0"/>
              <a:t>irgendwelchen Stellen </a:t>
            </a:r>
            <a:r>
              <a:rPr lang="de-DE" sz="1100" dirty="0"/>
              <a:t>ist jedoch „gefährlich“, weil </a:t>
            </a:r>
            <a:r>
              <a:rPr lang="de-DE" sz="1100" dirty="0" smtClean="0"/>
              <a:t>diese </a:t>
            </a:r>
            <a:r>
              <a:rPr lang="de-DE" sz="1100" dirty="0"/>
              <a:t>unverschlossen </a:t>
            </a:r>
            <a:r>
              <a:rPr lang="de-DE" sz="1100" dirty="0" smtClean="0"/>
              <a:t>sind </a:t>
            </a:r>
            <a:r>
              <a:rPr lang="de-DE" sz="1100" dirty="0"/>
              <a:t>und auch von Tieren genützt werden. </a:t>
            </a:r>
            <a:r>
              <a:rPr lang="de-DE" sz="1100" dirty="0" smtClean="0"/>
              <a:t>Durchfallerkrankungen</a:t>
            </a:r>
            <a:r>
              <a:rPr lang="de-DE" sz="1100" dirty="0"/>
              <a:t>, verursacht durch schmutziges Trinkwasser und </a:t>
            </a:r>
            <a:r>
              <a:rPr lang="de-DE" sz="1100" dirty="0" smtClean="0"/>
              <a:t>mangelnde </a:t>
            </a:r>
            <a:r>
              <a:rPr lang="de-DE" sz="1100" dirty="0"/>
              <a:t>Hygiene, sind eine der häufigsten Todesursachen bei </a:t>
            </a:r>
            <a:r>
              <a:rPr lang="de-DE" sz="1100" dirty="0" smtClean="0"/>
              <a:t>Kindern</a:t>
            </a:r>
            <a:r>
              <a:rPr lang="de-DE" sz="110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B00B-7615-4333-9B5C-A5F1A381BF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17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55953"/>
            <a:ext cx="3888468" cy="3909238"/>
          </a:xfrm>
        </p:spPr>
        <p:txBody>
          <a:bodyPr/>
          <a:lstStyle/>
          <a:p>
            <a:r>
              <a:rPr lang="de-DE" b="1" dirty="0"/>
              <a:t>Bild 5: Brunnen als einzige Chance</a:t>
            </a:r>
          </a:p>
          <a:p>
            <a:r>
              <a:rPr lang="de-DE" b="1" dirty="0"/>
              <a:t>Spezialisten führen die Bohrung durch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Sei So Frei und die Partnerorganisation GGF (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/>
              <a:t>) unter der Leitung von </a:t>
            </a:r>
            <a:r>
              <a:rPr lang="de-DE" dirty="0" err="1"/>
              <a:t>Saria</a:t>
            </a:r>
            <a:r>
              <a:rPr lang="de-DE" dirty="0"/>
              <a:t> </a:t>
            </a:r>
            <a:r>
              <a:rPr lang="de-DE" dirty="0" err="1"/>
              <a:t>Amillen</a:t>
            </a:r>
            <a:r>
              <a:rPr lang="de-DE" dirty="0"/>
              <a:t> Anderson </a:t>
            </a:r>
            <a:r>
              <a:rPr lang="de-DE" dirty="0" smtClean="0"/>
              <a:t>bauen </a:t>
            </a:r>
            <a:r>
              <a:rPr lang="de-DE" dirty="0"/>
              <a:t>seit über 15 Jahren in der Region Mara </a:t>
            </a:r>
            <a:r>
              <a:rPr lang="de-DE" dirty="0" smtClean="0"/>
              <a:t>Regenwassertanks </a:t>
            </a:r>
            <a:r>
              <a:rPr lang="de-DE" dirty="0"/>
              <a:t>und erri</a:t>
            </a:r>
            <a:r>
              <a:rPr lang="de-DE" dirty="0" smtClean="0"/>
              <a:t>chten</a:t>
            </a:r>
            <a:r>
              <a:rPr lang="de-DE" dirty="0"/>
              <a:t> Tiefbohrbrunnen. </a:t>
            </a:r>
          </a:p>
          <a:p>
            <a:endParaRPr lang="de-DE" dirty="0"/>
          </a:p>
          <a:p>
            <a:r>
              <a:rPr lang="de-DE" dirty="0"/>
              <a:t>Mit regionalen Spezialisten wird bis zu 65 m tiefgebohrt und </a:t>
            </a:r>
          </a:p>
          <a:p>
            <a:r>
              <a:rPr lang="de-DE" dirty="0"/>
              <a:t>das Wasser mittels mechanischer Handpumpe an die </a:t>
            </a:r>
          </a:p>
          <a:p>
            <a:r>
              <a:rPr lang="de-DE" dirty="0"/>
              <a:t>Oberfläche befördert. </a:t>
            </a:r>
          </a:p>
          <a:p>
            <a:endParaRPr lang="de-DE" dirty="0"/>
          </a:p>
          <a:p>
            <a:r>
              <a:rPr lang="de-DE" dirty="0"/>
              <a:t>Ein einziger Brunnen versorgt bis zu 5.000 </a:t>
            </a:r>
          </a:p>
          <a:p>
            <a:r>
              <a:rPr lang="de-DE" dirty="0"/>
              <a:t>Menschen dauerhaft mit gesundem, sauberem </a:t>
            </a:r>
            <a:r>
              <a:rPr lang="de-DE" dirty="0" smtClean="0"/>
              <a:t>Wasser.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46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42263"/>
            <a:ext cx="3888468" cy="3688477"/>
          </a:xfrm>
        </p:spPr>
        <p:txBody>
          <a:bodyPr/>
          <a:lstStyle/>
          <a:p>
            <a:r>
              <a:rPr lang="de-DE" b="1" dirty="0"/>
              <a:t>Bild 6: Mit der Kraft der Sonne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Fehlt es auch noch so sehr an den Lebensnotwendigkeiten, </a:t>
            </a:r>
          </a:p>
          <a:p>
            <a:r>
              <a:rPr lang="de-DE" dirty="0"/>
              <a:t>Sonne ist im Übermaß vorhanden. Und diese Kraft will </a:t>
            </a:r>
            <a:r>
              <a:rPr lang="de-DE" dirty="0" err="1"/>
              <a:t>ge</a:t>
            </a:r>
            <a:r>
              <a:rPr lang="de-DE" dirty="0"/>
              <a:t>-</a:t>
            </a:r>
          </a:p>
          <a:p>
            <a:r>
              <a:rPr lang="de-DE" dirty="0"/>
              <a:t>nützt werden. So können in Zukunft noch mehr Menschen </a:t>
            </a:r>
          </a:p>
          <a:p>
            <a:r>
              <a:rPr lang="de-DE" dirty="0"/>
              <a:t>vom Brunnen profitieren. Sei So Frei plant daher den Ein-</a:t>
            </a:r>
          </a:p>
          <a:p>
            <a:r>
              <a:rPr lang="de-DE" dirty="0" err="1"/>
              <a:t>satz</a:t>
            </a:r>
            <a:r>
              <a:rPr lang="de-DE" dirty="0"/>
              <a:t> von Solarpumpen</a:t>
            </a:r>
            <a:r>
              <a:rPr lang="de-DE" dirty="0" smtClean="0"/>
              <a:t>. Diese sorgen</a:t>
            </a:r>
            <a:r>
              <a:rPr lang="de-DE" dirty="0"/>
              <a:t> einerseits für eine </a:t>
            </a:r>
          </a:p>
          <a:p>
            <a:r>
              <a:rPr lang="de-DE" dirty="0"/>
              <a:t>kontinuierliche Pumpleistung und andererseits kann dann </a:t>
            </a:r>
          </a:p>
          <a:p>
            <a:r>
              <a:rPr lang="de-DE" dirty="0"/>
              <a:t>das Wasser von einem Brunnenloch, durch die Verlegung </a:t>
            </a:r>
          </a:p>
          <a:p>
            <a:r>
              <a:rPr lang="de-DE" dirty="0"/>
              <a:t>von Leitungen, an mehreren Stellen entnommen werden.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78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1786" y="5055763"/>
            <a:ext cx="3821368" cy="3909238"/>
          </a:xfrm>
        </p:spPr>
        <p:txBody>
          <a:bodyPr/>
          <a:lstStyle/>
          <a:p>
            <a:r>
              <a:rPr lang="de-DE" b="1" dirty="0"/>
              <a:t>Bild 7: Strenges Wassermanagement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Wer aus dem Brunnen wann wie viel Wasser entnehmen </a:t>
            </a:r>
          </a:p>
          <a:p>
            <a:r>
              <a:rPr lang="de-DE" dirty="0"/>
              <a:t>darf, regeln in den Dörfern eigens gegründete und geschulte </a:t>
            </a:r>
            <a:r>
              <a:rPr lang="de-DE" dirty="0" smtClean="0"/>
              <a:t>Wassermanagement­komitees </a:t>
            </a:r>
            <a:r>
              <a:rPr lang="de-DE" dirty="0"/>
              <a:t>– sorgsamer Umgang mit </a:t>
            </a:r>
            <a:r>
              <a:rPr lang="de-DE" dirty="0" smtClean="0"/>
              <a:t>Wasser </a:t>
            </a:r>
            <a:r>
              <a:rPr lang="de-DE" dirty="0"/>
              <a:t>hat für sie oberste Priorität. Die Erfahrung zeigt uns, </a:t>
            </a:r>
            <a:r>
              <a:rPr lang="de-DE" dirty="0" smtClean="0"/>
              <a:t>dass </a:t>
            </a:r>
            <a:r>
              <a:rPr lang="de-DE" dirty="0"/>
              <a:t>wir auf diese Weise das Wasserproblem in der </a:t>
            </a:r>
            <a:r>
              <a:rPr lang="de-DE" dirty="0" smtClean="0"/>
              <a:t>dürregeplagten </a:t>
            </a:r>
            <a:r>
              <a:rPr lang="de-DE" dirty="0"/>
              <a:t>Region nachhaltig lösen können.</a:t>
            </a:r>
          </a:p>
          <a:p>
            <a:pPr defTabSz="415087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B00B-7615-4333-9B5C-A5F1A381BF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61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2276" y="5055953"/>
            <a:ext cx="3888468" cy="3909238"/>
          </a:xfrm>
        </p:spPr>
        <p:txBody>
          <a:bodyPr/>
          <a:lstStyle/>
          <a:p>
            <a:r>
              <a:rPr lang="de-DE" b="1" dirty="0"/>
              <a:t>Bild </a:t>
            </a:r>
            <a:r>
              <a:rPr lang="de-DE" b="1" dirty="0" smtClean="0"/>
              <a:t>8: </a:t>
            </a:r>
            <a:r>
              <a:rPr lang="de-DE" b="1" dirty="0"/>
              <a:t>Schlange stehen beim Brunnen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Für das saubere Wasser stehen die Dorfbewohner gerne </a:t>
            </a:r>
          </a:p>
          <a:p>
            <a:r>
              <a:rPr lang="de-DE" dirty="0" smtClean="0"/>
              <a:t>Schlange mit ihren Behältern. „</a:t>
            </a:r>
            <a:r>
              <a:rPr lang="de-DE" dirty="0"/>
              <a:t>Wir sind so dankbar“, berichten </a:t>
            </a:r>
            <a:r>
              <a:rPr lang="de-DE" dirty="0" smtClean="0"/>
              <a:t>die </a:t>
            </a:r>
            <a:r>
              <a:rPr lang="de-DE" dirty="0"/>
              <a:t>Frauen aus </a:t>
            </a:r>
            <a:r>
              <a:rPr lang="de-DE" dirty="0" err="1"/>
              <a:t>Rwamkoma</a:t>
            </a:r>
            <a:r>
              <a:rPr lang="de-DE" dirty="0"/>
              <a:t> freude­strahlend. In ihrem Dorf wurde </a:t>
            </a:r>
            <a:r>
              <a:rPr lang="de-DE" dirty="0" smtClean="0"/>
              <a:t>ein </a:t>
            </a:r>
            <a:r>
              <a:rPr lang="de-DE" dirty="0"/>
              <a:t>Tiefbohrbrunnen </a:t>
            </a:r>
            <a:r>
              <a:rPr lang="de-DE" dirty="0" smtClean="0"/>
              <a:t>gebaut</a:t>
            </a:r>
            <a:r>
              <a:rPr lang="de-DE" dirty="0"/>
              <a:t>. „Früher waren die Kinder </a:t>
            </a:r>
            <a:r>
              <a:rPr lang="de-DE" dirty="0" smtClean="0"/>
              <a:t>oft </a:t>
            </a:r>
            <a:r>
              <a:rPr lang="de-DE" dirty="0"/>
              <a:t>schwer krank. Sie haben verschmutztes Wasser getrunken. </a:t>
            </a:r>
            <a:r>
              <a:rPr lang="de-DE" dirty="0" smtClean="0"/>
              <a:t>Heute </a:t>
            </a:r>
            <a:r>
              <a:rPr lang="de-DE" dirty="0"/>
              <a:t>sind sie gesund. Wir haben Hoffnung. Wir können leben.“ 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8909D-C73E-48B5-AB5A-71126453202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92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981" y="824885"/>
            <a:ext cx="6719888" cy="1754776"/>
          </a:xfrm>
        </p:spPr>
        <p:txBody>
          <a:bodyPr anchor="b"/>
          <a:lstStyle>
            <a:lvl1pPr algn="ctr">
              <a:defRPr sz="440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981" y="2647331"/>
            <a:ext cx="6719888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5996" indent="0" algn="ctr">
              <a:buNone/>
              <a:defRPr sz="1470"/>
            </a:lvl2pPr>
            <a:lvl3pPr marL="671993" indent="0" algn="ctr">
              <a:buNone/>
              <a:defRPr sz="1323"/>
            </a:lvl3pPr>
            <a:lvl4pPr marL="1007989" indent="0" algn="ctr">
              <a:buNone/>
              <a:defRPr sz="1176"/>
            </a:lvl4pPr>
            <a:lvl5pPr marL="1343985" indent="0" algn="ctr">
              <a:buNone/>
              <a:defRPr sz="1176"/>
            </a:lvl5pPr>
            <a:lvl6pPr marL="1679981" indent="0" algn="ctr">
              <a:buNone/>
              <a:defRPr sz="1176"/>
            </a:lvl6pPr>
            <a:lvl7pPr marL="2015978" indent="0" algn="ctr">
              <a:buNone/>
              <a:defRPr sz="1176"/>
            </a:lvl7pPr>
            <a:lvl8pPr marL="2351974" indent="0" algn="ctr">
              <a:buNone/>
              <a:defRPr sz="1176"/>
            </a:lvl8pPr>
            <a:lvl9pPr marL="2687970" indent="0" algn="ctr">
              <a:buNone/>
              <a:defRPr sz="117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5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3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892" y="268350"/>
            <a:ext cx="1931968" cy="427143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90" y="268350"/>
            <a:ext cx="5683905" cy="4271432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2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44ABB-C911-46DF-9E7E-1B0F3AC3F9F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07071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7A86AB-1CE9-46C8-95FD-AEB062C59013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9114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23" y="1256579"/>
            <a:ext cx="7727871" cy="2096630"/>
          </a:xfrm>
        </p:spPr>
        <p:txBody>
          <a:bodyPr anchor="b"/>
          <a:lstStyle>
            <a:lvl1pPr>
              <a:defRPr sz="440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323" y="3373044"/>
            <a:ext cx="7727871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599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9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79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9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98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97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97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97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53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90" y="1341750"/>
            <a:ext cx="3807936" cy="319803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924" y="1341750"/>
            <a:ext cx="3807936" cy="319803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7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268350"/>
            <a:ext cx="7727871" cy="97422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157" y="1235577"/>
            <a:ext cx="379043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7" y="1841114"/>
            <a:ext cx="3790436" cy="270800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924" y="1235577"/>
            <a:ext cx="3809103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924" y="1841114"/>
            <a:ext cx="3809103" cy="270800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3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18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103" y="725712"/>
            <a:ext cx="4535924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5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103" y="725712"/>
            <a:ext cx="4535924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5996" indent="0">
              <a:buNone/>
              <a:defRPr sz="2058"/>
            </a:lvl2pPr>
            <a:lvl3pPr marL="671993" indent="0">
              <a:buNone/>
              <a:defRPr sz="1764"/>
            </a:lvl3pPr>
            <a:lvl4pPr marL="1007989" indent="0">
              <a:buNone/>
              <a:defRPr sz="1470"/>
            </a:lvl4pPr>
            <a:lvl5pPr marL="1343985" indent="0">
              <a:buNone/>
              <a:defRPr sz="1470"/>
            </a:lvl5pPr>
            <a:lvl6pPr marL="1679981" indent="0">
              <a:buNone/>
              <a:defRPr sz="1470"/>
            </a:lvl6pPr>
            <a:lvl7pPr marL="2015978" indent="0">
              <a:buNone/>
              <a:defRPr sz="1470"/>
            </a:lvl7pPr>
            <a:lvl8pPr marL="2351974" indent="0">
              <a:buNone/>
              <a:defRPr sz="1470"/>
            </a:lvl8pPr>
            <a:lvl9pPr marL="2687970" indent="0">
              <a:buNone/>
              <a:defRPr sz="147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90" y="268350"/>
            <a:ext cx="7727871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90" y="1341750"/>
            <a:ext cx="7727871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990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A298-F472-473E-9057-8F35EC7042A6}" type="datetimeFigureOut">
              <a:rPr lang="de-DE" smtClean="0"/>
              <a:t>16.09.2021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51" y="4671624"/>
            <a:ext cx="3023949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894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0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673" r:id="rId12"/>
    <p:sldLayoutId id="2147483674" r:id="rId13"/>
  </p:sldLayoutIdLst>
  <p:txStyles>
    <p:titleStyle>
      <a:lvl1pPr algn="l" defTabSz="671993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98" indent="-167998" algn="l" defTabSz="671993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4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39991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5987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1983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7980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3976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19972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5968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5996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1993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7989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3985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79981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5978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1974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797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8959850" cy="50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669685" y="2707411"/>
            <a:ext cx="1908244" cy="295915"/>
          </a:xfrm>
          <a:prstGeom prst="rect">
            <a:avLst/>
          </a:prstGeom>
          <a:solidFill>
            <a:srgbClr val="507B4F">
              <a:alpha val="72000"/>
            </a:srgb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endParaRPr lang="de-DE" sz="1323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895985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826</Words>
  <Application>Microsoft Office PowerPoint</Application>
  <PresentationFormat>Benutzerdefiniert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Dioezese Linz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Ruth Lummerstorfer</dc:creator>
  <cp:lastModifiedBy>Martina Schmidthaler</cp:lastModifiedBy>
  <cp:revision>477</cp:revision>
  <cp:lastPrinted>2021-08-24T13:44:13Z</cp:lastPrinted>
  <dcterms:created xsi:type="dcterms:W3CDTF">2017-08-31T07:13:02Z</dcterms:created>
  <dcterms:modified xsi:type="dcterms:W3CDTF">2021-09-16T08:00:34Z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ganisationseinheit">
    <vt:lpwstr>ssf</vt:lpwstr>
  </property>
</Properties>
</file>